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1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1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1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1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89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3680" y="-6480"/>
            <a:ext cx="204228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ustomShape 1"/>
          <p:cNvSpPr txBox="1"/>
          <p:nvPr/>
        </p:nvSpPr>
        <p:spPr>
          <a:xfrm>
            <a:off x="8008200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sp>
        <p:nvSpPr>
          <p:cNvPr id="105" name="Line 3"/>
          <p:cNvSpPr/>
          <p:nvPr/>
        </p:nvSpPr>
        <p:spPr>
          <a:xfrm>
            <a:off x="186119" y="1127520"/>
            <a:ext cx="8871482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06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9960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9959" y="7004519"/>
            <a:ext cx="83736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6919" y="1241280"/>
            <a:ext cx="1698481" cy="562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520" y="2748959"/>
            <a:ext cx="7556041" cy="376344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CustomShape 6"/>
          <p:cNvSpPr/>
          <p:nvPr/>
        </p:nvSpPr>
        <p:spPr>
          <a:xfrm>
            <a:off x="8542080" y="6922079"/>
            <a:ext cx="1472761" cy="615241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111" name="Line 7"/>
          <p:cNvSpPr/>
          <p:nvPr/>
        </p:nvSpPr>
        <p:spPr>
          <a:xfrm>
            <a:off x="186119" y="1127520"/>
            <a:ext cx="8871482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12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9960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9959" y="7004519"/>
            <a:ext cx="83736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3680" y="-6480"/>
            <a:ext cx="204228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ustomShape 11"/>
          <p:cNvSpPr txBox="1"/>
          <p:nvPr/>
        </p:nvSpPr>
        <p:spPr>
          <a:xfrm>
            <a:off x="8008200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6919" y="1241280"/>
            <a:ext cx="1698481" cy="562356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ustomShape 12"/>
          <p:cNvSpPr txBox="1"/>
          <p:nvPr/>
        </p:nvSpPr>
        <p:spPr>
          <a:xfrm>
            <a:off x="373680" y="7250039"/>
            <a:ext cx="2997537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07999" y="193319"/>
            <a:ext cx="9072721" cy="7959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7217621" y="7003756"/>
            <a:ext cx="2349924" cy="406401"/>
          </a:xfrm>
          <a:prstGeom prst="rect">
            <a:avLst/>
          </a:prstGeom>
        </p:spPr>
        <p:txBody>
          <a:bodyPr/>
          <a:lstStyle>
            <a:lvl1pPr>
              <a:defRPr i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CustomShape 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622079" y="2475720"/>
            <a:ext cx="7683122" cy="4359601"/>
          </a:xfrm>
          <a:prstGeom prst="rect">
            <a:avLst/>
          </a:prstGeom>
          <a:solidFill>
            <a:srgbClr val="FFFFFF"/>
          </a:solidFill>
          <a:ln w="8892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129" name="Line 3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130" name="CustomShape 4"/>
          <p:cNvSpPr/>
          <p:nvPr/>
        </p:nvSpPr>
        <p:spPr>
          <a:xfrm>
            <a:off x="8540639" y="6909479"/>
            <a:ext cx="1472401" cy="615241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31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CustomShape 5"/>
          <p:cNvSpPr txBox="1"/>
          <p:nvPr/>
        </p:nvSpPr>
        <p:spPr>
          <a:xfrm>
            <a:off x="373680" y="7250039"/>
            <a:ext cx="2997537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520" y="2748959"/>
            <a:ext cx="7554601" cy="376344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/>
          <p:nvPr>
            <p:ph type="title"/>
          </p:nvPr>
        </p:nvSpPr>
        <p:spPr>
          <a:xfrm>
            <a:off x="107999" y="193319"/>
            <a:ext cx="9070921" cy="7959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defRPr i="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163080" y="1440720"/>
            <a:ext cx="8960761" cy="557748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431999" indent="-323999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Tx/>
              <a:buChar char="●"/>
              <a:defRPr spc="-1">
                <a:uFill>
                  <a:solidFill>
                    <a:srgbClr val="FFFFFF"/>
                  </a:solidFill>
                </a:uFill>
              </a:defRPr>
            </a:lvl1pPr>
            <a:lvl2pPr marL="863999" indent="-323999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Wingdings"/>
              <a:buChar char=""/>
              <a:defRPr spc="-1">
                <a:uFill>
                  <a:solidFill>
                    <a:srgbClr val="FFFFFF"/>
                  </a:solidFill>
                </a:uFill>
              </a:defRPr>
            </a:lvl2pPr>
            <a:lvl3pPr marL="1295999" indent="-288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Wingdings"/>
              <a:buChar char=""/>
              <a:defRPr spc="-1">
                <a:uFill>
                  <a:solidFill>
                    <a:srgbClr val="FFFFFF"/>
                  </a:solidFill>
                </a:uFill>
              </a:defRPr>
            </a:lvl3pPr>
            <a:lvl4pPr marL="1727999" indent="-215999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Wingdings"/>
              <a:buChar char=""/>
              <a:defRPr spc="-1">
                <a:uFill>
                  <a:solidFill>
                    <a:srgbClr val="FFFFFF"/>
                  </a:solidFill>
                </a:uFill>
              </a:defRPr>
            </a:lvl4pPr>
            <a:lvl5pPr marL="2289599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Wingdings"/>
              <a:buChar char=""/>
              <a:defRPr spc="-1">
                <a:uFill>
                  <a:solidFill>
                    <a:srgbClr val="FFFFFF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7217621" y="7003756"/>
            <a:ext cx="2349924" cy="406401"/>
          </a:xfrm>
          <a:prstGeom prst="rect">
            <a:avLst/>
          </a:prstGeom>
        </p:spPr>
        <p:txBody>
          <a:bodyPr/>
          <a:lstStyle>
            <a:lvl1pPr>
              <a:defRPr i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ustomShape 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sp>
        <p:nvSpPr>
          <p:cNvPr id="147" name="Line 3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48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520" y="2748959"/>
            <a:ext cx="7554601" cy="376344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ustomShape 6"/>
          <p:cNvSpPr/>
          <p:nvPr/>
        </p:nvSpPr>
        <p:spPr>
          <a:xfrm>
            <a:off x="8540639" y="6922079"/>
            <a:ext cx="1472401" cy="615241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153" name="Line 7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54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ustomShape 1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CustomShape 12"/>
          <p:cNvSpPr txBox="1"/>
          <p:nvPr/>
        </p:nvSpPr>
        <p:spPr>
          <a:xfrm>
            <a:off x="373680" y="7250039"/>
            <a:ext cx="2997537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160" name="Title Text"/>
          <p:cNvSpPr txBox="1"/>
          <p:nvPr>
            <p:ph type="title"/>
          </p:nvPr>
        </p:nvSpPr>
        <p:spPr>
          <a:xfrm>
            <a:off x="107999" y="193319"/>
            <a:ext cx="9070921" cy="7959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idx="1"/>
          </p:nvPr>
        </p:nvSpPr>
        <p:spPr>
          <a:xfrm>
            <a:off x="163080" y="1440720"/>
            <a:ext cx="8960761" cy="557748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7217621" y="7003756"/>
            <a:ext cx="2349924" cy="406401"/>
          </a:xfrm>
          <a:prstGeom prst="rect">
            <a:avLst/>
          </a:prstGeom>
        </p:spPr>
        <p:txBody>
          <a:bodyPr/>
          <a:lstStyle>
            <a:lvl1pPr>
              <a:defRPr i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ustomShape 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sp>
        <p:nvSpPr>
          <p:cNvPr id="171" name="Line 3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72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520" y="2748959"/>
            <a:ext cx="7554601" cy="376344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ustomShape 6"/>
          <p:cNvSpPr/>
          <p:nvPr/>
        </p:nvSpPr>
        <p:spPr>
          <a:xfrm>
            <a:off x="8540639" y="6922079"/>
            <a:ext cx="1472401" cy="615241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177" name="Line 7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78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ustomShape 1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ustomShape 12"/>
          <p:cNvSpPr txBox="1"/>
          <p:nvPr/>
        </p:nvSpPr>
        <p:spPr>
          <a:xfrm>
            <a:off x="373680" y="7250039"/>
            <a:ext cx="2997537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107999" y="193319"/>
            <a:ext cx="9070921" cy="7959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idx="1"/>
          </p:nvPr>
        </p:nvSpPr>
        <p:spPr>
          <a:xfrm>
            <a:off x="163080" y="1440720"/>
            <a:ext cx="8960761" cy="557748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0" sz="18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7217621" y="7003756"/>
            <a:ext cx="2349924" cy="406401"/>
          </a:xfrm>
          <a:prstGeom prst="rect">
            <a:avLst/>
          </a:prstGeom>
        </p:spPr>
        <p:txBody>
          <a:bodyPr/>
          <a:lstStyle>
            <a:lvl1pPr>
              <a:defRPr i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CustomShape 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sp>
        <p:nvSpPr>
          <p:cNvPr id="195" name="Line 3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196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520" y="2748959"/>
            <a:ext cx="7554601" cy="376344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ustomShape 6"/>
          <p:cNvSpPr/>
          <p:nvPr/>
        </p:nvSpPr>
        <p:spPr>
          <a:xfrm>
            <a:off x="8540639" y="6922079"/>
            <a:ext cx="1472401" cy="615241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</a:ln>
          <a:effectLst>
            <a:outerShdw sx="100000" sy="100000" kx="0" ky="0" algn="b" rotWithShape="0" blurRad="0" dist="2304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 i="0"/>
            </a:pPr>
          </a:p>
        </p:txBody>
      </p:sp>
      <p:sp>
        <p:nvSpPr>
          <p:cNvPr id="201" name="Line 7"/>
          <p:cNvSpPr/>
          <p:nvPr/>
        </p:nvSpPr>
        <p:spPr>
          <a:xfrm>
            <a:off x="186120" y="1127520"/>
            <a:ext cx="8870040" cy="360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>
              <a:defRPr i="0"/>
            </a:pPr>
          </a:p>
        </p:txBody>
      </p:sp>
      <p:pic>
        <p:nvPicPr>
          <p:cNvPr id="202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19" y="7004519"/>
            <a:ext cx="30564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519" y="7004519"/>
            <a:ext cx="837001" cy="450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600" y="-6480"/>
            <a:ext cx="2041921" cy="102096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ustomShape 11"/>
          <p:cNvSpPr txBox="1"/>
          <p:nvPr/>
        </p:nvSpPr>
        <p:spPr>
          <a:xfrm>
            <a:off x="8007119" y="-77400"/>
            <a:ext cx="160205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-1">
                <a:solidFill>
                  <a:srgbClr val="3B81D0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MDANSE2018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141" t="0" r="48035" b="0"/>
          <a:stretch>
            <a:fillRect/>
          </a:stretch>
        </p:blipFill>
        <p:spPr>
          <a:xfrm>
            <a:off x="8385479" y="1241280"/>
            <a:ext cx="1698121" cy="562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ustomShape 12"/>
          <p:cNvSpPr txBox="1"/>
          <p:nvPr/>
        </p:nvSpPr>
        <p:spPr>
          <a:xfrm>
            <a:off x="373680" y="7250039"/>
            <a:ext cx="2997537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208" name="Title Text"/>
          <p:cNvSpPr txBox="1"/>
          <p:nvPr>
            <p:ph type="title"/>
          </p:nvPr>
        </p:nvSpPr>
        <p:spPr>
          <a:xfrm>
            <a:off x="107999" y="193319"/>
            <a:ext cx="9070921" cy="7959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defRPr i="0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7217621" y="7003756"/>
            <a:ext cx="2349924" cy="406401"/>
          </a:xfrm>
          <a:prstGeom prst="rect">
            <a:avLst/>
          </a:prstGeom>
        </p:spPr>
        <p:txBody>
          <a:bodyPr/>
          <a:lstStyle>
            <a:lvl1pPr>
              <a:defRPr i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Diffraction…"/>
          <p:cNvSpPr txBox="1"/>
          <p:nvPr/>
        </p:nvSpPr>
        <p:spPr>
          <a:xfrm>
            <a:off x="2988840" y="2701219"/>
            <a:ext cx="4408306" cy="126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t>Diffraction</a:t>
            </a:r>
          </a:p>
          <a:p>
            <a:pPr>
              <a:defRPr sz="2700"/>
            </a:pPr>
          </a:p>
          <a:p>
            <a:pPr>
              <a:defRPr sz="2700"/>
            </a:pPr>
            <a:r>
              <a:t>Presenter: Peter Willendrup </a:t>
            </a:r>
          </a:p>
        </p:txBody>
      </p:sp>
      <p:sp>
        <p:nvSpPr>
          <p:cNvPr id="17" name="Thursday"/>
          <p:cNvSpPr txBox="1"/>
          <p:nvPr/>
        </p:nvSpPr>
        <p:spPr>
          <a:xfrm>
            <a:off x="263178" y="538459"/>
            <a:ext cx="10570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Thursday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1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4891" y="4929896"/>
            <a:ext cx="1644745" cy="227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3691" y="5118470"/>
            <a:ext cx="3367699" cy="1896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erform 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simulations</a:t>
            </a:r>
          </a:p>
        </p:txBody>
      </p:sp>
      <p:sp>
        <p:nvSpPr>
          <p:cNvPr id="262" name="Now perform trace to see that all looks OK, then a simulation that should give you output like thi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perform trace to see that all looks OK, then a simulation that should give you output like this: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150" y="2533401"/>
            <a:ext cx="5892579" cy="521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TextShape 1"/>
          <p:cNvSpPr txBox="1"/>
          <p:nvPr/>
        </p:nvSpPr>
        <p:spPr>
          <a:xfrm>
            <a:off x="108000" y="282940"/>
            <a:ext cx="907092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0" spc="-1" sz="4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Real Instruments</a:t>
            </a:r>
          </a:p>
        </p:txBody>
      </p:sp>
      <p:pic>
        <p:nvPicPr>
          <p:cNvPr id="272" name="image32.jpeg" descr="image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" y="1841760"/>
            <a:ext cx="4151161" cy="483336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Shape 2"/>
          <p:cNvSpPr txBox="1"/>
          <p:nvPr/>
        </p:nvSpPr>
        <p:spPr>
          <a:xfrm>
            <a:off x="731519" y="1391039"/>
            <a:ext cx="292608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i="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PSI DMC</a:t>
            </a:r>
          </a:p>
        </p:txBody>
      </p:sp>
      <p:sp>
        <p:nvSpPr>
          <p:cNvPr id="274" name="TextShape 3"/>
          <p:cNvSpPr txBox="1"/>
          <p:nvPr/>
        </p:nvSpPr>
        <p:spPr>
          <a:xfrm>
            <a:off x="5120640" y="2194560"/>
            <a:ext cx="283464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i="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File → New from Template → PSI_DMC</a:t>
            </a:r>
          </a:p>
        </p:txBody>
      </p:sp>
      <p:sp>
        <p:nvSpPr>
          <p:cNvPr id="275" name="TextShape 4"/>
          <p:cNvSpPr txBox="1"/>
          <p:nvPr/>
        </p:nvSpPr>
        <p:spPr>
          <a:xfrm>
            <a:off x="5029200" y="3200400"/>
            <a:ext cx="2834640" cy="1682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Run the instrument with it’s default parameters.</a:t>
            </a:r>
          </a:p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</a:p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Now we’ll try to insert a Single crystal instead of the default Powder.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TextShape 1"/>
          <p:cNvSpPr txBox="1"/>
          <p:nvPr/>
        </p:nvSpPr>
        <p:spPr>
          <a:xfrm>
            <a:off x="108000" y="282940"/>
            <a:ext cx="907092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0" spc="-1" sz="4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Real Instruments</a:t>
            </a:r>
          </a:p>
        </p:txBody>
      </p:sp>
      <p:pic>
        <p:nvPicPr>
          <p:cNvPr id="279" name="image32.jpeg" descr="image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" y="1841760"/>
            <a:ext cx="4151161" cy="483336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extShape 2"/>
          <p:cNvSpPr txBox="1"/>
          <p:nvPr/>
        </p:nvSpPr>
        <p:spPr>
          <a:xfrm>
            <a:off x="731519" y="1391039"/>
            <a:ext cx="292608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i="0" spc="-1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PSI DMC</a:t>
            </a:r>
          </a:p>
        </p:txBody>
      </p:sp>
      <p:grpSp>
        <p:nvGrpSpPr>
          <p:cNvPr id="283" name="TextShape 3"/>
          <p:cNvGrpSpPr/>
          <p:nvPr/>
        </p:nvGrpSpPr>
        <p:grpSpPr>
          <a:xfrm>
            <a:off x="2011679" y="1391399"/>
            <a:ext cx="6675120" cy="4046585"/>
            <a:chOff x="0" y="0"/>
            <a:chExt cx="6675118" cy="4046583"/>
          </a:xfrm>
        </p:grpSpPr>
        <p:sp>
          <p:nvSpPr>
            <p:cNvPr id="281" name="Rectangle"/>
            <p:cNvSpPr/>
            <p:nvPr/>
          </p:nvSpPr>
          <p:spPr>
            <a:xfrm>
              <a:off x="0" y="0"/>
              <a:ext cx="6675119" cy="40039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i="0" spc="-1" sz="140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282" name="Increase the height of the detector and make it resolve the signal along y.…"/>
            <p:cNvSpPr txBox="1"/>
            <p:nvPr/>
          </p:nvSpPr>
          <p:spPr>
            <a:xfrm>
              <a:off x="0" y="0"/>
              <a:ext cx="6675119" cy="4046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  <a:r>
                <a:t>Increase the height of the detector and make it resolve the signal along y.</a:t>
              </a:r>
            </a:p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  <a:r>
                <a:t>Set:</a:t>
              </a:r>
            </a:p>
            <a:p>
              <a:pPr>
                <a:defRPr b="1" i="0" spc="-1">
                  <a:solidFill>
                    <a:srgbClr val="CE181E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Options="banana, theta y auto limits bins=20", yheight=0.3</a:t>
              </a:r>
            </a:p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  <a:r>
                <a:t>In the detector.</a:t>
              </a:r>
            </a:p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  <a:r>
                <a:t>...and change the sample to be e.g. an Aluminium crystal.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COMPONENT single_crystal = Single_crystal(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reflections="Al.lau",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yheight=0.05, radius=0.01, mosaic=1, delta_d_d=1e-4, 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az=4.0495, ay=0, ax=0, bx=4.0495, by=0, bz=0, 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	cx=0, cy=4.0495, cz=0, 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p_transmit=0.1)</a:t>
              </a:r>
            </a:p>
            <a:p>
              <a:pPr>
                <a:defRPr b="1" i="0" spc="-1" sz="1400">
                  <a:uFill>
                    <a:solidFill>
                      <a:srgbClr val="FFFFFF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AT (0, 0, 0) RELATIVE PREVIOUS</a:t>
              </a:r>
            </a:p>
            <a:p>
              <a:pPr>
                <a:defRPr i="0" spc="-1" sz="140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TextShape 1"/>
          <p:cNvSpPr txBox="1"/>
          <p:nvPr/>
        </p:nvSpPr>
        <p:spPr>
          <a:xfrm>
            <a:off x="108000" y="282940"/>
            <a:ext cx="907092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0" spc="-1" sz="4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TOPAZ and SENJU</a:t>
            </a:r>
          </a:p>
        </p:txBody>
      </p:sp>
      <p:sp>
        <p:nvSpPr>
          <p:cNvPr id="287" name="TextShape 2"/>
          <p:cNvSpPr txBox="1"/>
          <p:nvPr/>
        </p:nvSpPr>
        <p:spPr>
          <a:xfrm>
            <a:off x="457199" y="1828800"/>
            <a:ext cx="7406642" cy="2470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Take a look at a couple of  “real” instrument simulations of Laue Cameras: they both resides in the Dropbox under</a:t>
            </a:r>
            <a:br/>
            <a:r>
              <a:t>	“McStas_Diffraction, Laue”</a:t>
            </a:r>
            <a:br/>
          </a:p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1. SNS TOPAZ</a:t>
            </a:r>
          </a:p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2. J.PARC SENJU (aka. BL18)</a:t>
            </a:r>
          </a:p>
          <a:p>
            <a:pPr>
              <a:defRPr i="0" spc="-1">
                <a:uFill>
                  <a:solidFill>
                    <a:srgbClr val="FFFFFF"/>
                  </a:solidFill>
                </a:uFill>
              </a:defRPr>
            </a:pPr>
            <a:r>
              <a:t>	Here you need to also copy a datafile for the J-PARC source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“source_BL18.txt”</a:t>
            </a:r>
          </a:p>
        </p:txBody>
      </p:sp>
      <p:grpSp>
        <p:nvGrpSpPr>
          <p:cNvPr id="290" name="CustomShape 3"/>
          <p:cNvGrpSpPr/>
          <p:nvPr/>
        </p:nvGrpSpPr>
        <p:grpSpPr>
          <a:xfrm>
            <a:off x="3474454" y="3645546"/>
            <a:ext cx="4650292" cy="3669468"/>
            <a:chOff x="0" y="0"/>
            <a:chExt cx="4650290" cy="3669467"/>
          </a:xfrm>
        </p:grpSpPr>
        <p:sp>
          <p:nvSpPr>
            <p:cNvPr id="288" name="Rectangle"/>
            <p:cNvSpPr/>
            <p:nvPr/>
          </p:nvSpPr>
          <p:spPr>
            <a:xfrm rot="19673401">
              <a:off x="39145" y="1103213"/>
              <a:ext cx="4572001" cy="1463041"/>
            </a:xfrm>
            <a:prstGeom prst="rect">
              <a:avLst/>
            </a:prstGeom>
            <a:solidFill>
              <a:srgbClr val="FF40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i="0" spc="-1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289" name="Surgeon General’s Warning: There are lots of COMPONENTS here"/>
            <p:cNvSpPr txBox="1"/>
            <p:nvPr/>
          </p:nvSpPr>
          <p:spPr>
            <a:xfrm rot="19673401">
              <a:off x="217653" y="1472233"/>
              <a:ext cx="4214985" cy="72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i="0" spc="-1">
                  <a:uFill>
                    <a:solidFill>
                      <a:srgbClr val="FFFFFF"/>
                    </a:solidFill>
                  </a:uFill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Surgeon General’s Warning:</a:t>
              </a:r>
              <a:br/>
              <a:r>
                <a:t>There are lots of COMPONENTS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Optional ext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extras</a:t>
            </a:r>
          </a:p>
        </p:txBody>
      </p:sp>
      <p:sp>
        <p:nvSpPr>
          <p:cNvPr id="293" name="Create an instrument input parameter omega to allow rotating the samp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instrument input parameter </a:t>
            </a:r>
            <a:r>
              <a:t>omega </a:t>
            </a:r>
            <a:r>
              <a:t>to allow rotating the sample.</a:t>
            </a:r>
          </a:p>
          <a:p>
            <a:pPr/>
          </a:p>
          <a:p>
            <a:pPr/>
            <a:r>
              <a:t>Perform a </a:t>
            </a:r>
            <a:r>
              <a:t>scan and look in the subfolders how the spots move on the detector.</a:t>
            </a:r>
          </a:p>
          <a:p>
            <a:pPr/>
          </a:p>
          <a:p>
            <a:pPr/>
            <a:r>
              <a:t>Also try </a:t>
            </a:r>
          </a:p>
          <a:p>
            <a:pPr/>
          </a:p>
          <a:p>
            <a:pPr>
              <a:lnSpc>
                <a:spcPct val="100000"/>
              </a:lnSpc>
              <a:spcBef>
                <a:spcPts val="0"/>
              </a:spcBef>
              <a:buSzPct val="100000"/>
              <a:buFontTx/>
              <a:buChar char="•"/>
              <a:defRPr sz="1800"/>
            </a:pPr>
            <a:r>
              <a:t>Decreasing and increasing the wavelength spread</a:t>
            </a:r>
          </a:p>
          <a:p>
            <a:pPr lvl="1" marL="685800" indent="-228600">
              <a:lnSpc>
                <a:spcPct val="100000"/>
              </a:lnSpc>
              <a:spcBef>
                <a:spcPts val="0"/>
              </a:spcBef>
              <a:buSzPct val="100000"/>
              <a:buFontTx/>
              <a:buChar char="•"/>
              <a:defRPr sz="1800"/>
            </a:pPr>
            <a:r>
              <a:t>Comment on the results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t> 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ptional ext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extras</a:t>
            </a:r>
          </a:p>
        </p:txBody>
      </p:sp>
      <p:sp>
        <p:nvSpPr>
          <p:cNvPr id="297" name="An additional complex geometry enables to use any point set to describe the material volume (geomview OFF fil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/>
            </a:pPr>
            <a:r>
              <a:t>An additional complex geometry enables to use any point set to describe the material volume (</a:t>
            </a:r>
            <a:r>
              <a:t>geomview </a:t>
            </a:r>
            <a:r>
              <a:t>OFF file).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/>
            </a:pP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/>
            </a:pPr>
            <a:r>
              <a:t>Try the same simulations with an OFF file from the MCSTAS/data directory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You will now simulate bo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will now simulate both</a:t>
            </a:r>
          </a:p>
        </p:txBody>
      </p:sp>
      <p:sp>
        <p:nvSpPr>
          <p:cNvPr id="223" name="Exercise 5.2 on pow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5.2 on powders</a:t>
            </a:r>
          </a:p>
          <a:p>
            <a:pPr/>
          </a:p>
          <a:p>
            <a:pPr/>
            <a:r>
              <a:t>Exercise 5.3 on single crystals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5.2 PowderN - 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5.2 PowderN - intro</a:t>
            </a:r>
          </a:p>
        </p:txBody>
      </p:sp>
      <p:sp>
        <p:nvSpPr>
          <p:cNvPr id="22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411" y="1646067"/>
            <a:ext cx="9400278" cy="50949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5.2 PowderN - construct a simple 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3343"/>
            </a:lvl1pPr>
          </a:lstStyle>
          <a:p>
            <a:pPr/>
            <a:r>
              <a:t>5.2 PowderN - construct a simple instrument file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/************************************************************************************************…"/>
          <p:cNvSpPr txBox="1"/>
          <p:nvPr/>
        </p:nvSpPr>
        <p:spPr>
          <a:xfrm>
            <a:off x="453689" y="1691570"/>
            <a:ext cx="8806181" cy="5844541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/************************************************************************************************</a:t>
            </a:r>
          </a:p>
          <a:p>
            <a:pPr defTabSz="457200"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 Instrument: powder_simple.instr</a:t>
            </a:r>
          </a:p>
          <a:p>
            <a:pPr defTabSz="457200"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 %Description</a:t>
            </a:r>
          </a:p>
          <a:p>
            <a:pPr defTabSz="457200"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 A powder scattering example.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</a:t>
            </a:r>
            <a:br/>
            <a:r>
              <a:t>* %Parameters</a:t>
            </a:r>
            <a:br/>
            <a:r>
              <a:t>* lambda: [Angs] incoming neutron wavelength (monochromatic)</a:t>
            </a:r>
            <a:br/>
            <a:r>
              <a:t>* material: [Angs] Powder structure file (lazy/fullprof/crystallographica) ************************************************************************************************/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DEFINE INSTRUMENT </a:t>
            </a:r>
            <a:r>
              <a:rPr b="1">
                <a:solidFill>
                  <a:srgbClr val="FF2500"/>
                </a:solidFill>
              </a:rPr>
              <a:t>powder_simple </a:t>
            </a:r>
            <a:r>
              <a:t>(</a:t>
            </a:r>
            <a:r>
              <a:rPr i="1">
                <a:solidFill>
                  <a:srgbClr val="FF2500"/>
                </a:solidFill>
              </a:rPr>
              <a:t>Lambda</a:t>
            </a:r>
            <a:r>
              <a:t>=2.36, </a:t>
            </a:r>
            <a:r>
              <a:rPr b="1"/>
              <a:t>string </a:t>
            </a:r>
            <a:r>
              <a:rPr i="1">
                <a:solidFill>
                  <a:srgbClr val="FF2500"/>
                </a:solidFill>
              </a:rPr>
              <a:t>material</a:t>
            </a:r>
            <a:r>
              <a:t>=</a:t>
            </a:r>
            <a:r>
              <a:rPr>
                <a:solidFill>
                  <a:srgbClr val="FF40FF"/>
                </a:solidFill>
              </a:rPr>
              <a:t>"Na2Ca3Al2F14.laz"</a:t>
            </a:r>
            <a:r>
              <a:t>)</a:t>
            </a:r>
            <a:br/>
            <a:r>
              <a:rPr>
                <a:solidFill>
                  <a:srgbClr val="0433FF"/>
                </a:solidFill>
              </a:rPr>
              <a:t>TRACE</a:t>
            </a:r>
            <a:endParaRPr>
              <a:solidFill>
                <a:srgbClr val="0433FF"/>
              </a:solidFill>
            </a:endParaRP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br>
              <a:rPr>
                <a:solidFill>
                  <a:srgbClr val="0433FF"/>
                </a:solidFill>
              </a:rPr>
            </a:b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Source</a:t>
            </a:r>
            <a:r>
              <a:t>= </a:t>
            </a:r>
            <a:r>
              <a:rPr>
                <a:solidFill>
                  <a:srgbClr val="018000"/>
                </a:solidFill>
              </a:rPr>
              <a:t>Source_simple</a:t>
            </a:r>
            <a:r>
              <a:t>(dist=1, radius=0.01, focus_xw=0.01, focus_yh=0.01, lambda0=</a:t>
            </a:r>
            <a:r>
              <a:rPr i="1">
                <a:solidFill>
                  <a:srgbClr val="FF2500"/>
                </a:solidFill>
              </a:rPr>
              <a:t>Lambda</a:t>
            </a:r>
            <a:r>
              <a:t>, dlambda=</a:t>
            </a:r>
            <a:r>
              <a:rPr i="1">
                <a:solidFill>
                  <a:srgbClr val="FF2500"/>
                </a:solidFill>
              </a:rPr>
              <a:t>Lambda</a:t>
            </a:r>
            <a:r>
              <a:t>*0.01)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(0,0,0) ABSOLUTE</a:t>
            </a:r>
            <a:br/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powder</a:t>
            </a:r>
            <a:r>
              <a:t>= </a:t>
            </a:r>
            <a:r>
              <a:rPr>
                <a:solidFill>
                  <a:srgbClr val="018000"/>
                </a:solidFill>
              </a:rPr>
              <a:t>PowderN</a:t>
            </a:r>
            <a:r>
              <a:t>(reflections = </a:t>
            </a:r>
            <a:r>
              <a:rPr i="1">
                <a:solidFill>
                  <a:srgbClr val="FF2500"/>
                </a:solidFill>
              </a:rPr>
              <a:t>material</a:t>
            </a:r>
            <a:r>
              <a:t>, radius = 0.005, yheight = 0.05)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(0,0,0.5) RELATIVE PREVIOUS</a:t>
            </a:r>
            <a:br/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banana</a:t>
            </a:r>
            <a:r>
              <a:t>= </a:t>
            </a:r>
            <a:r>
              <a:rPr>
                <a:solidFill>
                  <a:srgbClr val="018000"/>
                </a:solidFill>
              </a:rPr>
              <a:t>Monitor_nD</a:t>
            </a:r>
            <a:r>
              <a:t>(xwidth=1, yheight=0.3, </a:t>
            </a:r>
            <a:r>
              <a:t>options=</a:t>
            </a:r>
            <a:r>
              <a:t>"banana ; theta limits=[10,130] bins=240 ; y bins=50”</a:t>
            </a:r>
            <a:r>
              <a:t>)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(0,0,0) RELATIVE PREVIOUS </a:t>
            </a:r>
          </a:p>
          <a:p>
            <a:pPr defTabSz="457200">
              <a:spcBef>
                <a:spcPts val="1200"/>
              </a:spcBef>
              <a:defRPr i="0" sz="1300">
                <a:solidFill>
                  <a:srgbClr val="0433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END </a:t>
            </a:r>
          </a:p>
        </p:txBody>
      </p:sp>
      <p:sp>
        <p:nvSpPr>
          <p:cNvPr id="234" name="Construct the below instrument file using mcgui…."/>
          <p:cNvSpPr txBox="1"/>
          <p:nvPr/>
        </p:nvSpPr>
        <p:spPr>
          <a:xfrm>
            <a:off x="445316" y="1272470"/>
            <a:ext cx="5313374" cy="41416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Construct the below instrument file using mcgui….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5.2 - PowderN and data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5.2 - PowderN and datafiles</a:t>
            </a:r>
          </a:p>
        </p:txBody>
      </p:sp>
      <p:sp>
        <p:nvSpPr>
          <p:cNvPr id="23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The equations from Squires relating to powders have been directly implemented in the PowderN component.…"/>
          <p:cNvSpPr txBox="1"/>
          <p:nvPr/>
        </p:nvSpPr>
        <p:spPr>
          <a:xfrm>
            <a:off x="157594" y="1559242"/>
            <a:ext cx="9684282" cy="4974591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The equations from </a:t>
            </a:r>
            <a:r>
              <a:rPr i="1"/>
              <a:t>Squires</a:t>
            </a:r>
            <a:r>
              <a:t> relating to powders have been directly implemented in the </a:t>
            </a:r>
            <a:r>
              <a:rPr b="1" i="1"/>
              <a:t>PowderN </a:t>
            </a:r>
            <a:r>
              <a:t>component.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This handles single, coherent scattering and many </a:t>
            </a:r>
            <a:r>
              <a:rPr i="1"/>
              <a:t>d</a:t>
            </a:r>
            <a:r>
              <a:t>-spacing structure factors, with absorption correction and incoherent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elastic scattering. However, no multiple or inelastic scattering is taken into account,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which the </a:t>
            </a:r>
            <a:r>
              <a:rPr i="1"/>
              <a:t>Isotropic_Sqw </a:t>
            </a:r>
            <a:r>
              <a:t>component can cope with, in its powder mode (see exercise 9.4).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In the example at hand, we present a usage example which produces so-called Debye-Scherrer rings from a structure factor list.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The model geometry is shown in the </a:t>
            </a:r>
            <a:r>
              <a:rPr b="1" i="1"/>
              <a:t>left</a:t>
            </a:r>
            <a:r>
              <a:t> figure on next page, and the 2D ideal diffraction detector in the </a:t>
            </a:r>
            <a:r>
              <a:rPr b="1" i="1"/>
              <a:t>right</a:t>
            </a:r>
            <a:r>
              <a:t> figure on next page,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for a Na</a:t>
            </a:r>
            <a:r>
              <a:rPr baseline="-10714"/>
              <a:t>2</a:t>
            </a:r>
            <a:r>
              <a:t>Ca</a:t>
            </a:r>
            <a:r>
              <a:rPr baseline="-10714"/>
              <a:t>3</a:t>
            </a:r>
            <a:r>
              <a:t>Al</a:t>
            </a:r>
            <a:r>
              <a:rPr baseline="-10714"/>
              <a:t>2</a:t>
            </a:r>
            <a:r>
              <a:t>F</a:t>
            </a:r>
            <a:r>
              <a:rPr baseline="-10714"/>
              <a:t>14 </a:t>
            </a:r>
            <a:r>
              <a:t>reference powder. The choice of the material may be any file adapted from </a:t>
            </a:r>
            <a:r>
              <a:rPr i="1"/>
              <a:t>Lazy/Pulverix </a:t>
            </a:r>
            <a:r>
              <a:t>implemented in the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ICSD database and </a:t>
            </a:r>
            <a:r>
              <a:rPr i="1"/>
              <a:t>Fullprof </a:t>
            </a:r>
            <a:r>
              <a:t>(extension </a:t>
            </a:r>
            <a:r>
              <a:rPr i="1"/>
              <a:t>.laz</a:t>
            </a:r>
            <a:r>
              <a:t>) or </a:t>
            </a:r>
            <a:r>
              <a:rPr i="1"/>
              <a:t>Crystallographica </a:t>
            </a:r>
            <a:r>
              <a:t>(extension </a:t>
            </a:r>
            <a:r>
              <a:rPr i="1"/>
              <a:t>.lau </a:t>
            </a:r>
            <a:r>
              <a:t>also used for crystals). Currently, </a:t>
            </a:r>
            <a:r>
              <a:rPr i="1"/>
              <a:t>McStas </a:t>
            </a:r>
            <a:r>
              <a:t>includes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a material data base of about 70 powder and crystal definitions commonly used in neutron scattering. These can be listed from the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McGUI/Help/Component Library Index </a:t>
            </a:r>
            <a:r>
              <a:t>menu item, and you may easily add your own materials. The material volume may be a box, 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a sphere and a cylinder, which all can be bulk or hollow geometries, including concentric arrangements, which we will hear about in</a:t>
            </a:r>
          </a:p>
          <a:p>
            <a:pPr defTabSz="457200">
              <a:spcBef>
                <a:spcPts val="1200"/>
              </a:spcBef>
              <a:defRPr i="0" sz="1400">
                <a:latin typeface="Times"/>
                <a:ea typeface="Times"/>
                <a:cs typeface="Times"/>
                <a:sym typeface="Times"/>
              </a:defRPr>
            </a:pPr>
            <a:r>
              <a:t>exercise 11.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5.2 Perform 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5.2 Perform simulations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69" y="3279588"/>
            <a:ext cx="9746962" cy="414982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Please run your newly created instrument file in trace mode and simulation mode…"/>
          <p:cNvSpPr txBox="1"/>
          <p:nvPr/>
        </p:nvSpPr>
        <p:spPr>
          <a:xfrm>
            <a:off x="436805" y="1240719"/>
            <a:ext cx="7497823" cy="2205693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Please run your newly created instrument file in trace mode and simulation mode</a:t>
            </a:r>
          </a:p>
          <a:p>
            <a:pPr>
              <a:defRPr sz="1600"/>
            </a:pPr>
            <a:r>
              <a:t>to see output like the ones below.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Investigate how the peak positions change with varied wavelength, try +/1 Å in </a:t>
            </a:r>
          </a:p>
          <a:p>
            <a:pPr>
              <a:defRPr sz="1600"/>
            </a:pPr>
            <a:r>
              <a:t>wavelength.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Also try choosing another material from your MCSTAS/data directory.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As a final optional PowderN exercise, try studying the effect of sample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5.3 Single_crystal - 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5.3 Single_crystal - intro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When the sample is a single crystal, the averaging on many crystallites that is responsible for the scattering rings in a powder does not apply.…"/>
          <p:cNvSpPr txBox="1"/>
          <p:nvPr/>
        </p:nvSpPr>
        <p:spPr>
          <a:xfrm>
            <a:off x="230427" y="2333469"/>
            <a:ext cx="9610246" cy="3787141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i="0" sz="2100">
                <a:latin typeface="Times"/>
                <a:ea typeface="Times"/>
                <a:cs typeface="Times"/>
                <a:sym typeface="Times"/>
              </a:defRPr>
            </a:pPr>
            <a:r>
              <a:t>When the sample is a single crystal, the averaging on many crystallites that is responsible for the scattering rings in a powder does not apply. </a:t>
            </a:r>
          </a:p>
          <a:p>
            <a:pPr defTabSz="457200">
              <a:spcBef>
                <a:spcPts val="1200"/>
              </a:spcBef>
              <a:defRPr i="0" sz="2100">
                <a:latin typeface="Times"/>
                <a:ea typeface="Times"/>
                <a:cs typeface="Times"/>
                <a:sym typeface="Times"/>
              </a:defRPr>
            </a:pPr>
            <a:r>
              <a:t>The Bragg law is still valid, but similarly as a mirror, each atomic plane selects a single reflected monochromatic ray. As there are many structural planes available, a polychromatic neutron beam will be scattered as a large number of distinct rays, forming spots on detectors. </a:t>
            </a:r>
          </a:p>
          <a:p>
            <a:pPr defTabSz="457200">
              <a:spcBef>
                <a:spcPts val="1200"/>
              </a:spcBef>
              <a:defRPr i="0" sz="2100">
                <a:latin typeface="Times"/>
                <a:ea typeface="Times"/>
                <a:cs typeface="Times"/>
                <a:sym typeface="Times"/>
              </a:defRPr>
            </a:pPr>
            <a:r>
              <a:t>This happens in the monochromators as discussed during the session on optics, but in this case only one reflection of interest is used, the others are scattered around, generating background.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5.3 Single_crystal - construct a simple 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defRPr sz="3036"/>
            </a:lvl1pPr>
          </a:lstStyle>
          <a:p>
            <a:pPr/>
            <a:r>
              <a:t>5.3 Single_crystal - construct a simple instrument file</a:t>
            </a:r>
          </a:p>
        </p:txBody>
      </p:sp>
      <p:sp>
        <p:nvSpPr>
          <p:cNvPr id="25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Construct the below instrument file using mcgui…."/>
          <p:cNvSpPr txBox="1"/>
          <p:nvPr/>
        </p:nvSpPr>
        <p:spPr>
          <a:xfrm>
            <a:off x="296916" y="920799"/>
            <a:ext cx="5313373" cy="41416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/>
          </a:lstStyle>
          <a:p>
            <a:pPr/>
            <a:r>
              <a:t>Construct the below instrument file using mcgui…. </a:t>
            </a:r>
          </a:p>
        </p:txBody>
      </p:sp>
      <p:sp>
        <p:nvSpPr>
          <p:cNvPr id="254" name="/************************************************************************************************…"/>
          <p:cNvSpPr txBox="1"/>
          <p:nvPr/>
        </p:nvSpPr>
        <p:spPr>
          <a:xfrm>
            <a:off x="298737" y="1297870"/>
            <a:ext cx="9473626" cy="6250941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/************************************************************************************************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 Instrument: single_crystal.instr</a:t>
            </a:r>
            <a:br/>
            <a:r>
              <a:t>* %Description</a:t>
            </a:r>
            <a:br/>
            <a:r>
              <a:t>* A single crystal scattering example.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*</a:t>
            </a:r>
            <a:br/>
            <a:r>
              <a:t>* %Parameters</a:t>
            </a:r>
            <a:br/>
            <a:r>
              <a:t>* lambda: [Angs] neutron wavelength selected by the monochromator ************************************************************************************************/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DEFINE INSTRUMENT </a:t>
            </a:r>
            <a:r>
              <a:rPr>
                <a:solidFill>
                  <a:srgbClr val="018000"/>
                </a:solidFill>
              </a:rPr>
              <a:t>single_crystal </a:t>
            </a:r>
            <a:r>
              <a:t>(</a:t>
            </a:r>
            <a:r>
              <a:rPr i="1">
                <a:solidFill>
                  <a:srgbClr val="FF2500"/>
                </a:solidFill>
              </a:rPr>
              <a:t>Lambda</a:t>
            </a:r>
            <a:r>
              <a:t>=1, </a:t>
            </a:r>
            <a:r>
              <a:rPr b="1"/>
              <a:t>string </a:t>
            </a:r>
            <a:r>
              <a:rPr i="1">
                <a:solidFill>
                  <a:srgbClr val="FF2500"/>
                </a:solidFill>
              </a:rPr>
              <a:t>material</a:t>
            </a:r>
            <a:r>
              <a:t>=</a:t>
            </a:r>
            <a:r>
              <a:rPr>
                <a:solidFill>
                  <a:srgbClr val="FF40FF"/>
                </a:solidFill>
              </a:rPr>
              <a:t>"C_graphite.lau"</a:t>
            </a:r>
            <a:r>
              <a:t>)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TRACE</a:t>
            </a:r>
            <a:br>
              <a:rPr>
                <a:solidFill>
                  <a:srgbClr val="0433FF"/>
                </a:solidFill>
              </a:rPr>
            </a:b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Source</a:t>
            </a:r>
            <a:r>
              <a:t>= </a:t>
            </a:r>
            <a:r>
              <a:rPr>
                <a:solidFill>
                  <a:srgbClr val="018000"/>
                </a:solidFill>
              </a:rPr>
              <a:t>Source_simple</a:t>
            </a:r>
            <a:r>
              <a:t>(dist=1, radius=0.01, focus_xw=0.01, focus_yh=0.01, lambda0=</a:t>
            </a:r>
            <a:r>
              <a:rPr i="1">
                <a:solidFill>
                  <a:srgbClr val="FF2500"/>
                </a:solidFill>
              </a:rPr>
              <a:t>Lambda </a:t>
            </a:r>
            <a:r>
              <a:t>dlambda=0.2*</a:t>
            </a:r>
            <a:r>
              <a:rPr i="1">
                <a:solidFill>
                  <a:srgbClr val="FF2500"/>
                </a:solidFill>
              </a:rPr>
              <a:t>Lambda</a:t>
            </a:r>
            <a:r>
              <a:t>),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(0,0,0) ABSOLUTE</a:t>
            </a:r>
          </a:p>
          <a:p>
            <a:pPr defTabSz="457200">
              <a:defRPr i="0" sz="1300">
                <a:solidFill>
                  <a:srgbClr val="018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SX </a:t>
            </a:r>
            <a:r>
              <a:rPr>
                <a:solidFill>
                  <a:srgbClr val="000000"/>
                </a:solidFill>
              </a:rPr>
              <a:t>= </a:t>
            </a:r>
            <a:r>
              <a:t>Single_crystal</a:t>
            </a:r>
            <a:r>
              <a:rPr>
                <a:solidFill>
                  <a:srgbClr val="000000"/>
                </a:solidFill>
              </a:rPr>
              <a:t>(</a:t>
            </a:r>
            <a:endParaRPr>
              <a:solidFill>
                <a:srgbClr val="000000"/>
              </a:solidFill>
            </a:endParaRP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t>xwidth = 0.002, yheight = 0.1, zdepth = 0.1, mosaic = 30, reflections = </a:t>
            </a:r>
            <a:r>
              <a:rPr i="1">
                <a:solidFill>
                  <a:srgbClr val="FF2500"/>
                </a:solidFill>
              </a:rPr>
              <a:t>material</a:t>
            </a:r>
            <a:r>
              <a:t>, barns=0, ax=0, ay=2.14,az=­1.24,</a:t>
            </a:r>
            <a:br/>
            <a:r>
              <a:t>bx=0, by=0, bz= 2.47, cx=6.71,cy=0, cz= 0, absorption = 0.014, incoherent = 0.004)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(0,0,0.5) RELATIVE PREVIOUS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ROTATED </a:t>
            </a:r>
            <a:r>
              <a:t>(0,45,0) RELATIVE PREVIOUS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COMPONENT </a:t>
            </a:r>
            <a:r>
              <a:rPr>
                <a:solidFill>
                  <a:srgbClr val="FF2500"/>
                </a:solidFill>
              </a:rPr>
              <a:t>banana</a:t>
            </a:r>
            <a:r>
              <a:t>= </a:t>
            </a:r>
            <a:r>
              <a:rPr>
                <a:solidFill>
                  <a:srgbClr val="018000"/>
                </a:solidFill>
              </a:rPr>
              <a:t>Monitor_nD</a:t>
            </a:r>
            <a:r>
              <a:t>(xwidth=1, yheight=1, </a:t>
            </a:r>
            <a:r>
              <a:t>options=</a:t>
            </a:r>
            <a:r>
              <a:t>"banana ; theta limits=[10,130] bins=240 ; y bins=100"</a:t>
            </a:r>
            <a:r>
              <a:t>) </a:t>
            </a:r>
          </a:p>
          <a:p>
            <a:pPr defTabSz="457200">
              <a:spcBef>
                <a:spcPts val="1200"/>
              </a:spcBef>
              <a:defRPr i="0" sz="1300"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433FF"/>
                </a:solidFill>
              </a:rPr>
              <a:t>AT </a:t>
            </a:r>
            <a:r>
              <a:t>(0,0,0.5) RELATIVE Source </a:t>
            </a:r>
          </a:p>
          <a:p>
            <a:pPr defTabSz="457200">
              <a:spcBef>
                <a:spcPts val="1200"/>
              </a:spcBef>
              <a:defRPr i="0" sz="1300">
                <a:solidFill>
                  <a:srgbClr val="0433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END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5.3 Single_crystal input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5.3 Single_crystal input parameters</a:t>
            </a:r>
          </a:p>
        </p:txBody>
      </p:sp>
      <p:sp>
        <p:nvSpPr>
          <p:cNvPr id="25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The Single_crystal component is used the same way as the PowderN, but only accepts .lau type files from e.g. Crystallographica.…"/>
          <p:cNvSpPr/>
          <p:nvPr/>
        </p:nvSpPr>
        <p:spPr>
          <a:xfrm>
            <a:off x="3796" y="1322569"/>
            <a:ext cx="10063508" cy="559451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2100"/>
            </a:pPr>
            <a:r>
              <a:t>The </a:t>
            </a:r>
            <a:r>
              <a:rPr b="1"/>
              <a:t>Single_crystal </a:t>
            </a:r>
            <a:r>
              <a:t>component is used the same way as the </a:t>
            </a:r>
            <a:r>
              <a:t>PowderN</a:t>
            </a:r>
            <a:r>
              <a:t>, but only accepts </a:t>
            </a:r>
            <a:r>
              <a:t>.lau </a:t>
            </a:r>
            <a:r>
              <a:t>type files from e.g. </a:t>
            </a:r>
            <a:r>
              <a:t>Crystallographica</a:t>
            </a:r>
            <a:r>
              <a:t>. </a:t>
            </a:r>
          </a:p>
          <a:p>
            <a:pPr>
              <a:defRPr sz="2100"/>
            </a:pPr>
          </a:p>
          <a:p>
            <a:pPr>
              <a:defRPr sz="2100"/>
            </a:pPr>
            <a:r>
              <a:t>This component models coherent and incoherent elastic scattering, with multiple scattering and secondary absorption. </a:t>
            </a:r>
          </a:p>
          <a:p>
            <a:pPr>
              <a:defRPr sz="2100"/>
            </a:pPr>
          </a:p>
          <a:p>
            <a:pPr>
              <a:defRPr sz="2100"/>
            </a:pPr>
            <a:r>
              <a:t>The material volume may be a box, a sphere and a cylinder, which all can be bulk or hollow geometries, including concentric arrangements. </a:t>
            </a:r>
          </a:p>
          <a:p>
            <a:pPr>
              <a:defRPr sz="2100"/>
            </a:pPr>
          </a:p>
          <a:p>
            <a:pPr>
              <a:defRPr sz="2100"/>
            </a:pPr>
            <a:r>
              <a:t>The instrument geometry resembles the previous one for PowderN, now with a tilted graphite plate at the sample. As expected, the scattering shows a number of spots, which each select a single wavelength. The central spot is the direct, transmitted beam. </a:t>
            </a:r>
          </a:p>
          <a:p>
            <a:pPr>
              <a:defRPr sz="2100"/>
            </a:pPr>
          </a:p>
          <a:p>
            <a:pPr>
              <a:defRPr sz="2100"/>
            </a:pPr>
            <a:r>
              <a:t>Currently, McStas does not provide simple ways to add inelastic scattering on top of a mono-crystalline structure, even though there is a way to simulate the neutron scattering on a a simple phonon dispersion.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